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6" r:id="rId10"/>
    <p:sldId id="267" r:id="rId11"/>
    <p:sldId id="268" r:id="rId12"/>
    <p:sldId id="270" r:id="rId13"/>
    <p:sldId id="272" r:id="rId14"/>
    <p:sldId id="273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3E80921-BC48-4FCF-91C6-1763C4F87D2B}">
          <p14:sldIdLst>
            <p14:sldId id="256"/>
            <p14:sldId id="257"/>
            <p14:sldId id="258"/>
            <p14:sldId id="259"/>
            <p14:sldId id="262"/>
            <p14:sldId id="260"/>
            <p14:sldId id="263"/>
            <p14:sldId id="264"/>
            <p14:sldId id="266"/>
            <p14:sldId id="267"/>
            <p14:sldId id="268"/>
            <p14:sldId id="270"/>
            <p14:sldId id="272"/>
            <p14:sldId id="273"/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D9FC"/>
    <a:srgbClr val="DDE7FD"/>
    <a:srgbClr val="BAC2D4"/>
    <a:srgbClr val="CCFFCC"/>
    <a:srgbClr val="FFFFCC"/>
    <a:srgbClr val="C02E00"/>
    <a:srgbClr val="FFCC99"/>
    <a:srgbClr val="91B3FA"/>
    <a:srgbClr val="FFFFFF"/>
    <a:srgbClr val="4E5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DCFEF-FCB8-4CBD-A02B-FF5847F6EA50}" v="600" dt="2024-02-28T22:53:10.140"/>
    <p1510:client id="{5DC342F1-BA9C-4D17-8857-A06D6F11BD92}" v="6" dt="2024-02-28T19:44:21.682"/>
    <p1510:client id="{6A59EE04-484B-47E0-9521-E3A96756AC0D}" v="438" dt="2024-02-28T19:46:43.445"/>
    <p1510:client id="{7BDD2219-3D80-43A6-B42B-9F21A0F84BB0}" v="37" dt="2024-02-28T21:38:28.467"/>
    <p1510:client id="{AB7ECE43-647A-4F48-93E2-D9B2AE65ED78}" v="2" dt="2024-02-28T16:40:12.926"/>
    <p1510:client id="{E376C60D-428F-4265-B8E8-B49BA8D4A791}" v="28" dt="2024-02-28T11:30:47.993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0D0E4-C7FF-40EB-941A-400834F02FC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4F17B-A867-4770-8D13-B4B1309B9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55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Emergency button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F17B-A867-4770-8D13-B4B1309B97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Seguir</a:t>
            </a:r>
            <a:r>
              <a:rPr lang="en-US" dirty="0"/>
              <a:t> template e </a:t>
            </a:r>
            <a:r>
              <a:rPr lang="en-US" dirty="0" err="1"/>
              <a:t>normas</a:t>
            </a:r>
            <a:r>
              <a:rPr lang="en-US" dirty="0"/>
              <a:t> de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F17B-A867-4770-8D13-B4B1309B97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9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Nao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erros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mostrar</a:t>
            </a:r>
            <a:r>
              <a:rPr lang="en-US" dirty="0"/>
              <a:t> </a:t>
            </a:r>
            <a:r>
              <a:rPr lang="en-US" dirty="0" err="1"/>
              <a:t>mensagem</a:t>
            </a:r>
            <a:r>
              <a:rPr lang="en-US" dirty="0"/>
              <a:t>, </a:t>
            </a:r>
            <a:r>
              <a:rPr lang="en-US" dirty="0" err="1"/>
              <a:t>avisar</a:t>
            </a:r>
            <a:r>
              <a:rPr lang="en-US" dirty="0"/>
              <a:t> user da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acao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F17B-A867-4770-8D13-B4B1309B97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0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4F17B-A867-4770-8D13-B4B1309B97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3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90142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719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19327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8503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943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0988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636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6513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65183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06644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73428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60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CED606-4D45-DF05-4220-12A74C053B9C}"/>
              </a:ext>
            </a:extLst>
          </p:cNvPr>
          <p:cNvSpPr txBox="1"/>
          <p:nvPr/>
        </p:nvSpPr>
        <p:spPr>
          <a:xfrm>
            <a:off x="989246" y="1786555"/>
            <a:ext cx="4230482" cy="137483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i="0">
                <a:effectLst/>
                <a:latin typeface="+mj-lt"/>
                <a:ea typeface="+mj-ea"/>
                <a:cs typeface="+mj-cs"/>
              </a:rPr>
              <a:t>Yale School of Art’s Website</a:t>
            </a:r>
            <a:endParaRPr lang="en-US" sz="440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26DEB-70CF-1B95-0F6D-FE77A3906D6C}"/>
              </a:ext>
            </a:extLst>
          </p:cNvPr>
          <p:cNvSpPr txBox="1"/>
          <p:nvPr/>
        </p:nvSpPr>
        <p:spPr>
          <a:xfrm>
            <a:off x="896980" y="3909373"/>
            <a:ext cx="2537725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b="1"/>
              <a:t>IHC – 1</a:t>
            </a:r>
            <a:r>
              <a:rPr lang="en-US" sz="1600" b="1" baseline="30000"/>
              <a:t>st</a:t>
            </a:r>
            <a:r>
              <a:rPr lang="en-US" sz="1600" b="1"/>
              <a:t> Assignment</a:t>
            </a:r>
            <a:endParaRPr lang="en-US" sz="1050"/>
          </a:p>
        </p:txBody>
      </p:sp>
      <p:pic>
        <p:nvPicPr>
          <p:cNvPr id="5" name="Picture 4" descr="A group of people drawing on a computer&#10;&#10;Description automatically generated">
            <a:extLst>
              <a:ext uri="{FF2B5EF4-FFF2-40B4-BE49-F238E27FC236}">
                <a16:creationId xmlns:a16="http://schemas.microsoft.com/office/drawing/2014/main" id="{BC230EA5-048B-15CD-CB36-74E081680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23" y="1879936"/>
            <a:ext cx="5431348" cy="3508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100D0E-EFA4-5C25-C31A-628A64B4F203}"/>
              </a:ext>
            </a:extLst>
          </p:cNvPr>
          <p:cNvSpPr txBox="1"/>
          <p:nvPr/>
        </p:nvSpPr>
        <p:spPr>
          <a:xfrm>
            <a:off x="2518505" y="5839952"/>
            <a:ext cx="1629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Aveiro, February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3C110-67CA-4E21-4110-0CDEB84F0D68}"/>
              </a:ext>
            </a:extLst>
          </p:cNvPr>
          <p:cNvSpPr txBox="1"/>
          <p:nvPr/>
        </p:nvSpPr>
        <p:spPr>
          <a:xfrm>
            <a:off x="2064841" y="5532175"/>
            <a:ext cx="273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DETI, Universidade de Aveiro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EF4E3-5341-0690-100E-0C3606B1FE1D}"/>
              </a:ext>
            </a:extLst>
          </p:cNvPr>
          <p:cNvSpPr txBox="1"/>
          <p:nvPr/>
        </p:nvSpPr>
        <p:spPr>
          <a:xfrm>
            <a:off x="896980" y="4309423"/>
            <a:ext cx="3128750" cy="844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200"/>
              <a:t>Ana Loureiro, 104063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200"/>
              <a:t>Fábio Alves, 108016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200"/>
              <a:t>Guilherme Andrade, 107696</a:t>
            </a:r>
          </a:p>
        </p:txBody>
      </p:sp>
    </p:spTree>
    <p:extLst>
      <p:ext uri="{BB962C8B-B14F-4D97-AF65-F5344CB8AC3E}">
        <p14:creationId xmlns:p14="http://schemas.microsoft.com/office/powerpoint/2010/main" val="169966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01C118-30B1-ADC1-DA83-2F346B851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492C4B73-7075-5EBD-8D6D-6F08D513B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E8FB372A-2BCF-2015-C6DB-0070AC5BE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BB25272-F432-85F0-6D75-C4364EBB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3B707E0-4041-54EC-F015-8BA454A8D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5B3CC953-690A-152B-09FC-665ABB3E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997D3EF6-0A87-ADD9-733B-1820C7B97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A350AFC-82AD-66D3-25FE-0E878BB86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2CD117C-FA27-5B24-5A45-8CDA0FC99D89}"/>
              </a:ext>
            </a:extLst>
          </p:cNvPr>
          <p:cNvSpPr txBox="1"/>
          <p:nvPr/>
        </p:nvSpPr>
        <p:spPr>
          <a:xfrm>
            <a:off x="868867" y="963000"/>
            <a:ext cx="3880342" cy="4932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C9A4C-D1D5-098E-20B0-3EA32507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983247"/>
            <a:ext cx="5105015" cy="6756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/>
              <a:t>04. Consistency and Standards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78934-68DB-E621-AC08-2EADE2A836C8}"/>
              </a:ext>
            </a:extLst>
          </p:cNvPr>
          <p:cNvSpPr txBox="1"/>
          <p:nvPr/>
        </p:nvSpPr>
        <p:spPr>
          <a:xfrm>
            <a:off x="1103422" y="1976169"/>
            <a:ext cx="339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Issue: </a:t>
            </a:r>
            <a:r>
              <a:rPr lang="en-US" sz="1600"/>
              <a:t>Website’s layout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376D6-92DD-7583-033C-DFF216E694F4}"/>
              </a:ext>
            </a:extLst>
          </p:cNvPr>
          <p:cNvSpPr txBox="1"/>
          <p:nvPr/>
        </p:nvSpPr>
        <p:spPr>
          <a:xfrm>
            <a:off x="1110138" y="2642175"/>
            <a:ext cx="3110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Agreed Severity:  </a:t>
            </a:r>
            <a:r>
              <a:rPr lang="en-US" sz="1600"/>
              <a:t>Each member gave a different severity level (1,2,3)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83C5A-9098-AE56-D391-267C7F1163D3}"/>
              </a:ext>
            </a:extLst>
          </p:cNvPr>
          <p:cNvSpPr txBox="1"/>
          <p:nvPr/>
        </p:nvSpPr>
        <p:spPr>
          <a:xfrm>
            <a:off x="1110138" y="3660079"/>
            <a:ext cx="33843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Description: </a:t>
            </a:r>
            <a:r>
              <a:rPr lang="en-US" sz="1600"/>
              <a:t>The website has an incomprehensible layout</a:t>
            </a:r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B41A6D5-1FE1-8603-38E6-D4DD301C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10</a:t>
            </a:fld>
            <a:endParaRPr lang="pt-PT"/>
          </a:p>
        </p:txBody>
      </p:sp>
      <p:pic>
        <p:nvPicPr>
          <p:cNvPr id="8" name="Picture 7" descr="A close up of a yellow chair&#10;&#10;Description automatically generated">
            <a:extLst>
              <a:ext uri="{FF2B5EF4-FFF2-40B4-BE49-F238E27FC236}">
                <a16:creationId xmlns:a16="http://schemas.microsoft.com/office/drawing/2014/main" id="{9C484950-49F7-EBF0-D94B-5913BFA05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31" y="1585310"/>
            <a:ext cx="6342057" cy="42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8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5176FE-C8F7-205B-A21C-D13801572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3A4C1304-82FE-EBC0-1489-0EE4007CF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D94B263E-899F-2B60-D058-A6DD58F1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052C1C9-A2BD-32C1-D48C-F6FA6600E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6081AC4-C0DE-BB51-648A-CDE827A3C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E00F3005-9A53-AE5D-61FB-BEEB22545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31332A89-60A6-C7E1-9608-4447E16BE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AF9D775-5738-E8AF-88DB-4D8D8A3AE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68BD589-6FBC-5EFA-5D5C-CB08CDA971BD}"/>
              </a:ext>
            </a:extLst>
          </p:cNvPr>
          <p:cNvSpPr txBox="1"/>
          <p:nvPr/>
        </p:nvSpPr>
        <p:spPr>
          <a:xfrm>
            <a:off x="868867" y="963000"/>
            <a:ext cx="3880342" cy="4932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8827D-5402-37C1-9157-2F2D47F2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963000"/>
            <a:ext cx="5105015" cy="6756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/>
              <a:t>05. Error Prevention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83A5A456-DC98-525B-25BD-1C0FF204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11</a:t>
            </a:fld>
            <a:endParaRPr lang="pt-P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C4A1F-0A02-2351-F72E-030109CD3F6B}"/>
              </a:ext>
            </a:extLst>
          </p:cNvPr>
          <p:cNvSpPr txBox="1"/>
          <p:nvPr/>
        </p:nvSpPr>
        <p:spPr>
          <a:xfrm>
            <a:off x="1103422" y="1976169"/>
            <a:ext cx="339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Issue: </a:t>
            </a:r>
            <a:r>
              <a:rPr lang="en-US" sz="1600"/>
              <a:t>Calendar interaction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C7B3D-BF28-3752-597C-DE6F65BA23D6}"/>
              </a:ext>
            </a:extLst>
          </p:cNvPr>
          <p:cNvSpPr txBox="1"/>
          <p:nvPr/>
        </p:nvSpPr>
        <p:spPr>
          <a:xfrm>
            <a:off x="1110138" y="2642175"/>
            <a:ext cx="311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Agreed Severity:   </a:t>
            </a:r>
            <a:r>
              <a:rPr lang="en-US" sz="1600"/>
              <a:t>2  (1 vote)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D0D59-08CA-58B8-A11B-036498D9DB99}"/>
              </a:ext>
            </a:extLst>
          </p:cNvPr>
          <p:cNvSpPr txBox="1"/>
          <p:nvPr/>
        </p:nvSpPr>
        <p:spPr>
          <a:xfrm>
            <a:off x="1047690" y="3358954"/>
            <a:ext cx="33843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Description: </a:t>
            </a:r>
            <a:r>
              <a:rPr lang="en-US" sz="1600"/>
              <a:t>There’s no message when subscribing to the calendar feature </a:t>
            </a:r>
            <a:endParaRPr lang="en-US"/>
          </a:p>
        </p:txBody>
      </p:sp>
      <p:pic>
        <p:nvPicPr>
          <p:cNvPr id="8" name="Picture 7" descr="A screenshot of a calendar&#10;&#10;Description automatically generated">
            <a:extLst>
              <a:ext uri="{FF2B5EF4-FFF2-40B4-BE49-F238E27FC236}">
                <a16:creationId xmlns:a16="http://schemas.microsoft.com/office/drawing/2014/main" id="{F71AA6A4-8667-A468-B7CE-FE66853B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190" y="1779861"/>
            <a:ext cx="6047827" cy="33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088FF9-B885-F11C-EE34-57ED1535D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FC83DA3A-E9A2-E2D0-3D69-C5BCF346B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48758CA2-4A89-F102-DD26-AAA325A62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080B8E5-594C-2AED-F58E-AC80435B2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89C5608-6D8B-6B7B-1B93-49520B75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1CEC5314-B4C1-A65C-F478-BC3FE47EA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426377E9-2BC3-1B13-2A3B-D8383EDFE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00CBB8D-77CB-B7D2-78DD-4084F55C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7C27B3-0672-F9FB-2DC7-0FC18B740960}"/>
              </a:ext>
            </a:extLst>
          </p:cNvPr>
          <p:cNvSpPr txBox="1"/>
          <p:nvPr/>
        </p:nvSpPr>
        <p:spPr>
          <a:xfrm>
            <a:off x="868867" y="963000"/>
            <a:ext cx="3880342" cy="4932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F5A88-27D7-6D41-3315-34FAC7B0D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983247"/>
            <a:ext cx="5105015" cy="6756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/>
              <a:t>08. Aesthetic and Minimalist Design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6B034FBB-D153-B827-5B47-A5605DAB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12</a:t>
            </a:fld>
            <a:endParaRPr lang="pt-P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61766-09A4-43CB-B176-79F4EA2B899A}"/>
              </a:ext>
            </a:extLst>
          </p:cNvPr>
          <p:cNvSpPr txBox="1"/>
          <p:nvPr/>
        </p:nvSpPr>
        <p:spPr>
          <a:xfrm>
            <a:off x="1103422" y="1976169"/>
            <a:ext cx="339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Issue: </a:t>
            </a:r>
            <a:r>
              <a:rPr lang="en-US" sz="1600"/>
              <a:t>Website’s graphical design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AF535-F8D1-E723-5A48-ED21C0356D0D}"/>
              </a:ext>
            </a:extLst>
          </p:cNvPr>
          <p:cNvSpPr txBox="1"/>
          <p:nvPr/>
        </p:nvSpPr>
        <p:spPr>
          <a:xfrm>
            <a:off x="1103422" y="2621928"/>
            <a:ext cx="311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Agreed Severity:  </a:t>
            </a:r>
            <a:r>
              <a:rPr lang="en-US" sz="1600"/>
              <a:t>4  (3 votes)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1A348-718C-BC78-8ADD-756A5B4E8554}"/>
              </a:ext>
            </a:extLst>
          </p:cNvPr>
          <p:cNvSpPr txBox="1"/>
          <p:nvPr/>
        </p:nvSpPr>
        <p:spPr>
          <a:xfrm>
            <a:off x="1116855" y="3189928"/>
            <a:ext cx="33843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Description: </a:t>
            </a:r>
            <a:r>
              <a:rPr lang="en-US" sz="1600"/>
              <a:t>The website is uncomfortable to look at due to the distracting gifs in the background, low contrast between the colors of the font and its message background, etc.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5BEEE1-78BD-5E5A-5C99-47C20BF7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017" y="2077655"/>
            <a:ext cx="6047827" cy="34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2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502CE-2AA4-27C6-D373-CA4B8FD76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2505F6-7DBD-5E02-A580-A24B7E0BA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4E85D0A9-369F-E801-353B-8DC8CEDF8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85C8203-CC06-53EC-3180-5394AF74A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B1A6B5D-7614-CB0B-4B71-2AB9E56A6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E7C28B9C-1DA0-B603-4ECF-DEF541028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CD31C23F-C886-F036-47BD-6F3A045E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7352A39-E25C-1789-FC84-D123F02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E8ED20-7399-0EFF-68A6-7ADCC245A16A}"/>
              </a:ext>
            </a:extLst>
          </p:cNvPr>
          <p:cNvSpPr txBox="1"/>
          <p:nvPr/>
        </p:nvSpPr>
        <p:spPr>
          <a:xfrm>
            <a:off x="868867" y="963000"/>
            <a:ext cx="3880342" cy="4932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68FC03-E8EF-7C39-1A6B-CFB382F1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983247"/>
            <a:ext cx="5105015" cy="6756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/>
              <a:t>10. Help and Documentation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E50D75B3-8518-AB9A-00FB-E0A85774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13</a:t>
            </a:fld>
            <a:endParaRPr lang="pt-P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440AE-79DC-6CD8-BEC5-6233A81202FA}"/>
              </a:ext>
            </a:extLst>
          </p:cNvPr>
          <p:cNvSpPr txBox="1"/>
          <p:nvPr/>
        </p:nvSpPr>
        <p:spPr>
          <a:xfrm>
            <a:off x="1103422" y="1976169"/>
            <a:ext cx="33977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Issue: </a:t>
            </a:r>
            <a:r>
              <a:rPr lang="en-US" sz="1600" dirty="0"/>
              <a:t>Help page very difficult to find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23D63-223B-0F0C-6111-8D5D1DBACB3C}"/>
              </a:ext>
            </a:extLst>
          </p:cNvPr>
          <p:cNvSpPr txBox="1"/>
          <p:nvPr/>
        </p:nvSpPr>
        <p:spPr>
          <a:xfrm>
            <a:off x="1103422" y="2621928"/>
            <a:ext cx="31108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Agreed Severity:  </a:t>
            </a:r>
            <a:r>
              <a:rPr lang="en-US" sz="1600" dirty="0"/>
              <a:t>2  (2 votes)</a:t>
            </a:r>
          </a:p>
          <a:p>
            <a:r>
              <a:rPr lang="en-US" sz="1600" dirty="0"/>
              <a:t>		3  (1 vote)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5B73A-8C20-BAFB-F30E-9B2D98849526}"/>
              </a:ext>
            </a:extLst>
          </p:cNvPr>
          <p:cNvSpPr txBox="1"/>
          <p:nvPr/>
        </p:nvSpPr>
        <p:spPr>
          <a:xfrm>
            <a:off x="1105738" y="3429000"/>
            <a:ext cx="3384366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Description:  </a:t>
            </a:r>
            <a:r>
              <a:rPr lang="en-US" sz="1600" dirty="0"/>
              <a:t>In order to get to the help page, you need to know it is found in the quick links, with the name ‘knowledgebase’. It is not included in the sitemap.</a:t>
            </a:r>
            <a:endParaRPr lang="en-US" dirty="0"/>
          </a:p>
        </p:txBody>
      </p:sp>
      <p:pic>
        <p:nvPicPr>
          <p:cNvPr id="12" name="Picture 11" descr="A yellow chair with green and yellow text&#10;&#10;Description automatically generated">
            <a:extLst>
              <a:ext uri="{FF2B5EF4-FFF2-40B4-BE49-F238E27FC236}">
                <a16:creationId xmlns:a16="http://schemas.microsoft.com/office/drawing/2014/main" id="{B191A12F-BD2D-079A-77D3-2D46B8914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4" y="1976169"/>
            <a:ext cx="5997003" cy="33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31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EDA984-2A01-FF43-F1E0-0B574136C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A4D5FA28-BE13-D221-DDA0-1386C09AD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09BF7E73-9BA1-BFB2-5217-0D9829F6B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5726587-5007-65B1-C729-8817D1F35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910B48B-EE50-0058-27E6-E2EE61F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54FFC1D8-CDF1-9694-0AC9-BF1904C2E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33AC3842-79B4-8FDA-1C80-C4D6E5F65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5D44137-1AC7-D25F-C995-788F60E39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302BFE-82E5-F8F0-6745-ED1EF7C16C5D}"/>
              </a:ext>
            </a:extLst>
          </p:cNvPr>
          <p:cNvSpPr txBox="1"/>
          <p:nvPr/>
        </p:nvSpPr>
        <p:spPr>
          <a:xfrm>
            <a:off x="828324" y="1888615"/>
            <a:ext cx="1302553" cy="1177306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8ADF2-E222-C55A-ACB2-68689F65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2139427"/>
            <a:ext cx="9790207" cy="675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/>
              <a:t>04.   </a:t>
            </a:r>
            <a:r>
              <a:rPr lang="en-US" sz="4800" i="0">
                <a:effectLst/>
                <a:latin typeface="+mj-lt"/>
                <a:ea typeface="+mj-ea"/>
                <a:cs typeface="+mj-cs"/>
              </a:rPr>
              <a:t>Our Severity Ratings</a:t>
            </a:r>
            <a:endParaRPr lang="en-US" sz="4800"/>
          </a:p>
        </p:txBody>
      </p:sp>
      <p:pic>
        <p:nvPicPr>
          <p:cNvPr id="2050" name="Picture 2" descr="Free vector social development abstract concept vector illustration. children learn, social skills competence, positive impact, successful communication, career success, education abstract metaphor.">
            <a:extLst>
              <a:ext uri="{FF2B5EF4-FFF2-40B4-BE49-F238E27FC236}">
                <a16:creationId xmlns:a16="http://schemas.microsoft.com/office/drawing/2014/main" id="{3ECBFA21-B472-6E6B-66B5-0F317157A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" b="2260"/>
          <a:stretch/>
        </p:blipFill>
        <p:spPr bwMode="auto">
          <a:xfrm>
            <a:off x="6941971" y="2809215"/>
            <a:ext cx="4033705" cy="39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86D358D1-84B0-B4C3-CAAC-F64C14E31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794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A6C5EE-04C9-667F-A95C-D0AC744F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C95C6BD1-8B33-307A-634C-EB671A93D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678893E8-6193-0CCB-9B9D-A4AD035B1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9CDE4F3-60F3-C82E-9AFC-EC0AC3CA1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88F1C124-8960-5A20-C2A4-A58A4679B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2C295B59-50CB-0545-4F97-32D53F60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467878C9-8194-DB50-CADC-DFB51D980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B7B6D99-9FCA-AA14-F156-435BA2A94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98CED0-A258-4B0C-4053-01031787A3B0}"/>
              </a:ext>
            </a:extLst>
          </p:cNvPr>
          <p:cNvSpPr txBox="1"/>
          <p:nvPr/>
        </p:nvSpPr>
        <p:spPr>
          <a:xfrm>
            <a:off x="6110487" y="1783771"/>
            <a:ext cx="3975507" cy="369332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	</a:t>
            </a: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11640E39-98EB-4E8C-A1FB-03263C0F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15</a:t>
            </a:fld>
            <a:endParaRPr lang="pt-P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FF66B-346D-F487-8656-0909DCC3AF1C}"/>
              </a:ext>
            </a:extLst>
          </p:cNvPr>
          <p:cNvSpPr txBox="1"/>
          <p:nvPr/>
        </p:nvSpPr>
        <p:spPr>
          <a:xfrm>
            <a:off x="7494682" y="1766686"/>
            <a:ext cx="85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Fábio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C1918-C6FA-2C10-6E92-48BAAAF7F9E3}"/>
              </a:ext>
            </a:extLst>
          </p:cNvPr>
          <p:cNvSpPr txBox="1"/>
          <p:nvPr/>
        </p:nvSpPr>
        <p:spPr>
          <a:xfrm>
            <a:off x="8622086" y="1766686"/>
            <a:ext cx="180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Guilherme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2D02D-1326-F41B-72B3-5ACF802B2540}"/>
              </a:ext>
            </a:extLst>
          </p:cNvPr>
          <p:cNvSpPr txBox="1"/>
          <p:nvPr/>
        </p:nvSpPr>
        <p:spPr>
          <a:xfrm>
            <a:off x="6383885" y="1782906"/>
            <a:ext cx="85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AA560-F74B-7205-6304-92D11A557E93}"/>
              </a:ext>
            </a:extLst>
          </p:cNvPr>
          <p:cNvSpPr txBox="1"/>
          <p:nvPr/>
        </p:nvSpPr>
        <p:spPr>
          <a:xfrm>
            <a:off x="1305935" y="2153103"/>
            <a:ext cx="3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03. User Control and Freedom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AF5D6-F3CD-A480-7482-FE11B4D6129E}"/>
              </a:ext>
            </a:extLst>
          </p:cNvPr>
          <p:cNvSpPr txBox="1"/>
          <p:nvPr/>
        </p:nvSpPr>
        <p:spPr>
          <a:xfrm>
            <a:off x="1305935" y="2762669"/>
            <a:ext cx="3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04. Consistency and Standards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001C48-E20A-517D-6DEC-3E822FD9449C}"/>
              </a:ext>
            </a:extLst>
          </p:cNvPr>
          <p:cNvSpPr txBox="1"/>
          <p:nvPr/>
        </p:nvSpPr>
        <p:spPr>
          <a:xfrm>
            <a:off x="1305935" y="3317963"/>
            <a:ext cx="2197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05. Error Prevention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F5F501-A346-34F4-00D4-7B812F323F18}"/>
              </a:ext>
            </a:extLst>
          </p:cNvPr>
          <p:cNvSpPr txBox="1"/>
          <p:nvPr/>
        </p:nvSpPr>
        <p:spPr>
          <a:xfrm>
            <a:off x="1305935" y="3873257"/>
            <a:ext cx="3802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08. Aesthetic and Minimalist Design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F88CE7-FA22-ED71-2CFC-4B9D2EB494E3}"/>
              </a:ext>
            </a:extLst>
          </p:cNvPr>
          <p:cNvSpPr txBox="1"/>
          <p:nvPr/>
        </p:nvSpPr>
        <p:spPr>
          <a:xfrm>
            <a:off x="1305935" y="4427256"/>
            <a:ext cx="4016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09. Help Users Recognize, </a:t>
            </a:r>
            <a:br>
              <a:rPr lang="en-US" sz="1800"/>
            </a:br>
            <a:r>
              <a:rPr lang="en-US" sz="1800"/>
              <a:t>       Diagnose, and Recover from Errors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6226F4-537B-1089-5FC5-E6D234D32284}"/>
              </a:ext>
            </a:extLst>
          </p:cNvPr>
          <p:cNvSpPr txBox="1"/>
          <p:nvPr/>
        </p:nvSpPr>
        <p:spPr>
          <a:xfrm>
            <a:off x="1305935" y="5240907"/>
            <a:ext cx="3073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10. Help and Documentation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B1572D-BB3D-D632-280D-1214DD1F1CF4}"/>
              </a:ext>
            </a:extLst>
          </p:cNvPr>
          <p:cNvSpPr txBox="1"/>
          <p:nvPr/>
        </p:nvSpPr>
        <p:spPr>
          <a:xfrm>
            <a:off x="1431431" y="2654649"/>
            <a:ext cx="8676000" cy="36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	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986805-25EA-3072-9CF6-B79AD0413ECA}"/>
              </a:ext>
            </a:extLst>
          </p:cNvPr>
          <p:cNvSpPr txBox="1"/>
          <p:nvPr/>
        </p:nvSpPr>
        <p:spPr>
          <a:xfrm>
            <a:off x="1399933" y="3245962"/>
            <a:ext cx="8676000" cy="36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	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C659A1-A224-79DD-6E14-C7DD3AD26C65}"/>
              </a:ext>
            </a:extLst>
          </p:cNvPr>
          <p:cNvSpPr txBox="1"/>
          <p:nvPr/>
        </p:nvSpPr>
        <p:spPr>
          <a:xfrm>
            <a:off x="1399933" y="3757025"/>
            <a:ext cx="8676000" cy="36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8C32A8-5A84-33AD-00D1-8473F209FE34}"/>
              </a:ext>
            </a:extLst>
          </p:cNvPr>
          <p:cNvSpPr txBox="1"/>
          <p:nvPr/>
        </p:nvSpPr>
        <p:spPr>
          <a:xfrm>
            <a:off x="1431431" y="4379596"/>
            <a:ext cx="8676000" cy="36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84DBAF-7838-CDF9-7A0B-460EC62C2AA0}"/>
              </a:ext>
            </a:extLst>
          </p:cNvPr>
          <p:cNvSpPr txBox="1"/>
          <p:nvPr/>
        </p:nvSpPr>
        <p:spPr>
          <a:xfrm>
            <a:off x="1431431" y="5121247"/>
            <a:ext cx="8676000" cy="36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	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2E36EC-C163-76FB-EFAE-460487723A2F}"/>
              </a:ext>
            </a:extLst>
          </p:cNvPr>
          <p:cNvSpPr txBox="1"/>
          <p:nvPr/>
        </p:nvSpPr>
        <p:spPr>
          <a:xfrm>
            <a:off x="1431431" y="5736476"/>
            <a:ext cx="8676000" cy="72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	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0A8783-1EA7-411D-74AD-A2049E3138FC}"/>
              </a:ext>
            </a:extLst>
          </p:cNvPr>
          <p:cNvSpPr txBox="1"/>
          <p:nvPr/>
        </p:nvSpPr>
        <p:spPr>
          <a:xfrm>
            <a:off x="1431431" y="2080238"/>
            <a:ext cx="4680000" cy="72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	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ADC127-60EE-9EE1-2E04-90DFE83B7C19}"/>
              </a:ext>
            </a:extLst>
          </p:cNvPr>
          <p:cNvSpPr txBox="1"/>
          <p:nvPr/>
        </p:nvSpPr>
        <p:spPr>
          <a:xfrm>
            <a:off x="7712124" y="2799571"/>
            <a:ext cx="352243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B5E166-1696-1656-B0BB-1E270966682D}"/>
              </a:ext>
            </a:extLst>
          </p:cNvPr>
          <p:cNvSpPr txBox="1"/>
          <p:nvPr/>
        </p:nvSpPr>
        <p:spPr>
          <a:xfrm>
            <a:off x="7712124" y="2258051"/>
            <a:ext cx="352243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536BCA-29F8-B18E-3D83-1296DFBE9FB9}"/>
              </a:ext>
            </a:extLst>
          </p:cNvPr>
          <p:cNvSpPr txBox="1"/>
          <p:nvPr/>
        </p:nvSpPr>
        <p:spPr>
          <a:xfrm>
            <a:off x="9012616" y="2805160"/>
            <a:ext cx="352243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256D05-827B-E0E8-8167-972D89FDBC33}"/>
              </a:ext>
            </a:extLst>
          </p:cNvPr>
          <p:cNvSpPr txBox="1"/>
          <p:nvPr/>
        </p:nvSpPr>
        <p:spPr>
          <a:xfrm>
            <a:off x="6402460" y="2799571"/>
            <a:ext cx="352243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E2222F-1D8B-9C58-70D2-A02A12BB7202}"/>
              </a:ext>
            </a:extLst>
          </p:cNvPr>
          <p:cNvSpPr txBox="1"/>
          <p:nvPr/>
        </p:nvSpPr>
        <p:spPr>
          <a:xfrm>
            <a:off x="7712123" y="3335220"/>
            <a:ext cx="352243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790DC0-1F66-00B1-0FC0-428B494F7F29}"/>
              </a:ext>
            </a:extLst>
          </p:cNvPr>
          <p:cNvSpPr txBox="1"/>
          <p:nvPr/>
        </p:nvSpPr>
        <p:spPr>
          <a:xfrm>
            <a:off x="6405348" y="3909347"/>
            <a:ext cx="352243" cy="369332"/>
          </a:xfrm>
          <a:prstGeom prst="rect">
            <a:avLst/>
          </a:prstGeom>
          <a:solidFill>
            <a:srgbClr val="C02E00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41074D-1220-9CA6-C0F0-214577F54913}"/>
              </a:ext>
            </a:extLst>
          </p:cNvPr>
          <p:cNvSpPr txBox="1"/>
          <p:nvPr/>
        </p:nvSpPr>
        <p:spPr>
          <a:xfrm>
            <a:off x="7712123" y="3900864"/>
            <a:ext cx="352243" cy="369332"/>
          </a:xfrm>
          <a:prstGeom prst="rect">
            <a:avLst/>
          </a:prstGeom>
          <a:solidFill>
            <a:srgbClr val="C02E00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6A35A7-32EC-508A-4BFA-401387A7754E}"/>
              </a:ext>
            </a:extLst>
          </p:cNvPr>
          <p:cNvSpPr txBox="1"/>
          <p:nvPr/>
        </p:nvSpPr>
        <p:spPr>
          <a:xfrm>
            <a:off x="8990205" y="3906875"/>
            <a:ext cx="352243" cy="369332"/>
          </a:xfrm>
          <a:prstGeom prst="rect">
            <a:avLst/>
          </a:prstGeom>
          <a:solidFill>
            <a:srgbClr val="C02E00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15846B-9F5D-F36A-44B0-C2A431F06561}"/>
              </a:ext>
            </a:extLst>
          </p:cNvPr>
          <p:cNvSpPr txBox="1"/>
          <p:nvPr/>
        </p:nvSpPr>
        <p:spPr>
          <a:xfrm>
            <a:off x="9005112" y="4612262"/>
            <a:ext cx="352243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E010C4-BCDE-6A32-E1EC-0A3622C00A2F}"/>
              </a:ext>
            </a:extLst>
          </p:cNvPr>
          <p:cNvSpPr txBox="1"/>
          <p:nvPr/>
        </p:nvSpPr>
        <p:spPr>
          <a:xfrm>
            <a:off x="7716218" y="4612262"/>
            <a:ext cx="352243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1DC262-5B94-3A1A-15FC-E413C6125AF4}"/>
              </a:ext>
            </a:extLst>
          </p:cNvPr>
          <p:cNvSpPr txBox="1"/>
          <p:nvPr/>
        </p:nvSpPr>
        <p:spPr>
          <a:xfrm>
            <a:off x="7712122" y="5262195"/>
            <a:ext cx="352243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000846-F53F-9C57-13AA-5D23E1C051D3}"/>
              </a:ext>
            </a:extLst>
          </p:cNvPr>
          <p:cNvSpPr txBox="1"/>
          <p:nvPr/>
        </p:nvSpPr>
        <p:spPr>
          <a:xfrm>
            <a:off x="6414399" y="5262195"/>
            <a:ext cx="352243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CEB4D4-E2DA-9679-6133-9F79AB664A97}"/>
              </a:ext>
            </a:extLst>
          </p:cNvPr>
          <p:cNvSpPr txBox="1"/>
          <p:nvPr/>
        </p:nvSpPr>
        <p:spPr>
          <a:xfrm>
            <a:off x="9006841" y="5262195"/>
            <a:ext cx="352243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91114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5C7D94-5983-AE8D-FD59-6F45E8CDF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BB092106-9069-A061-3158-3FF019743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A3CB798F-271D-419E-7E09-729FFDFB2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D6979D0-8525-083C-EA63-546C17E5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D0F67E1-079C-CE7D-A7AF-63CA244C1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8DD774B5-DBDA-55C1-47FA-23B2868FD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D1E24D5F-8656-BD9C-9C39-3B329AA24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1ED533C-A7DD-7B9F-1413-EBAB1B4AA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7074539-0F47-FDD8-BC52-AB99093DD835}"/>
              </a:ext>
            </a:extLst>
          </p:cNvPr>
          <p:cNvSpPr txBox="1"/>
          <p:nvPr/>
        </p:nvSpPr>
        <p:spPr>
          <a:xfrm>
            <a:off x="828324" y="1888615"/>
            <a:ext cx="1302553" cy="1177306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6B50D-9765-25BA-4B46-614B110C7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2139427"/>
            <a:ext cx="9790207" cy="675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/>
              <a:t>05.   </a:t>
            </a:r>
            <a:r>
              <a:rPr lang="en-US" sz="4800" i="0">
                <a:effectLst/>
                <a:latin typeface="+mj-lt"/>
                <a:ea typeface="+mj-ea"/>
                <a:cs typeface="+mj-cs"/>
              </a:rPr>
              <a:t>Cognitive Walkthrough</a:t>
            </a:r>
            <a:endParaRPr lang="en-US" sz="4800"/>
          </a:p>
        </p:txBody>
      </p:sp>
      <p:pic>
        <p:nvPicPr>
          <p:cNvPr id="3074" name="Picture 2" descr="Free vector developers use software on multiple devices. cross-platform software, multi-platform and platform-independent software concept">
            <a:extLst>
              <a:ext uri="{FF2B5EF4-FFF2-40B4-BE49-F238E27FC236}">
                <a16:creationId xmlns:a16="http://schemas.microsoft.com/office/drawing/2014/main" id="{462BB734-81AE-885A-9C6B-92D6E7CC6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"/>
          <a:stretch/>
        </p:blipFill>
        <p:spPr bwMode="auto">
          <a:xfrm>
            <a:off x="5841547" y="3234606"/>
            <a:ext cx="5107909" cy="34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996A2100-794A-4506-C412-251F5EA4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924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C786419-2ABC-2612-F097-24F959CE0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17</a:t>
            </a:fld>
            <a:endParaRPr lang="en-US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AFDB5B5-0636-2967-9F60-299AE5013060}"/>
              </a:ext>
            </a:extLst>
          </p:cNvPr>
          <p:cNvSpPr/>
          <p:nvPr/>
        </p:nvSpPr>
        <p:spPr>
          <a:xfrm>
            <a:off x="663222" y="959555"/>
            <a:ext cx="3330221" cy="867833"/>
          </a:xfrm>
          <a:prstGeom prst="roundRect">
            <a:avLst/>
          </a:prstGeom>
          <a:solidFill>
            <a:srgbClr val="C8D9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PT" b="1">
                <a:solidFill>
                  <a:schemeClr val="tx1"/>
                </a:solidFill>
              </a:rPr>
              <a:t>01. </a:t>
            </a:r>
            <a:r>
              <a:rPr lang="pt-PT" b="1" err="1">
                <a:solidFill>
                  <a:schemeClr val="tx1"/>
                </a:solidFill>
              </a:rPr>
              <a:t>Task</a:t>
            </a:r>
            <a:endParaRPr lang="pt-PT" b="1">
              <a:solidFill>
                <a:schemeClr val="tx1"/>
              </a:solidFill>
            </a:endParaRPr>
          </a:p>
          <a:p>
            <a:r>
              <a:rPr lang="pt-PT" sz="1400">
                <a:solidFill>
                  <a:schemeClr val="tx1"/>
                </a:solidFill>
              </a:rPr>
              <a:t>Access </a:t>
            </a:r>
            <a:r>
              <a:rPr lang="pt-PT" sz="1400" err="1">
                <a:solidFill>
                  <a:schemeClr val="tx1"/>
                </a:solidFill>
              </a:rPr>
              <a:t>the</a:t>
            </a:r>
            <a:r>
              <a:rPr lang="pt-PT" sz="1400">
                <a:solidFill>
                  <a:schemeClr val="tx1"/>
                </a:solidFill>
              </a:rPr>
              <a:t> 2017 </a:t>
            </a:r>
            <a:r>
              <a:rPr lang="pt-PT" sz="1400" err="1">
                <a:solidFill>
                  <a:schemeClr val="tx1"/>
                </a:solidFill>
              </a:rPr>
              <a:t>news</a:t>
            </a:r>
            <a:r>
              <a:rPr lang="pt-PT" sz="1400">
                <a:solidFill>
                  <a:schemeClr val="tx1"/>
                </a:solidFill>
              </a:rPr>
              <a:t> </a:t>
            </a:r>
            <a:r>
              <a:rPr lang="pt-PT" sz="1400" err="1">
                <a:solidFill>
                  <a:schemeClr val="tx1"/>
                </a:solidFill>
              </a:rPr>
              <a:t>using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the</a:t>
            </a:r>
            <a:r>
              <a:rPr lang="pt-PT" sz="1400">
                <a:solidFill>
                  <a:schemeClr val="tx1"/>
                </a:solidFill>
              </a:rPr>
              <a:t> "2017" </a:t>
            </a:r>
            <a:r>
              <a:rPr lang="pt-PT" sz="1400" err="1">
                <a:solidFill>
                  <a:schemeClr val="tx1"/>
                </a:solidFill>
              </a:rPr>
              <a:t>filter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button</a:t>
            </a:r>
            <a:endParaRPr lang="pt-PT" sz="1400">
              <a:solidFill>
                <a:schemeClr val="tx1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1F09603-50C9-C76D-6CF4-1C6F48B21814}"/>
              </a:ext>
            </a:extLst>
          </p:cNvPr>
          <p:cNvSpPr/>
          <p:nvPr/>
        </p:nvSpPr>
        <p:spPr>
          <a:xfrm>
            <a:off x="663222" y="2398888"/>
            <a:ext cx="3330221" cy="867833"/>
          </a:xfrm>
          <a:prstGeom prst="roundRect">
            <a:avLst/>
          </a:prstGeom>
          <a:solidFill>
            <a:srgbClr val="C8D9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PT" b="1">
                <a:solidFill>
                  <a:schemeClr val="tx1"/>
                </a:solidFill>
              </a:rPr>
              <a:t>02.User</a:t>
            </a:r>
          </a:p>
          <a:p>
            <a:r>
              <a:rPr lang="pt-PT" sz="1400" err="1">
                <a:solidFill>
                  <a:schemeClr val="tx1"/>
                </a:solidFill>
                <a:ea typeface="+mn-lt"/>
                <a:cs typeface="+mn-lt"/>
              </a:rPr>
              <a:t>An</a:t>
            </a:r>
            <a:r>
              <a:rPr lang="pt-PT" sz="1400">
                <a:solidFill>
                  <a:schemeClr val="tx1"/>
                </a:solidFill>
                <a:ea typeface="+mn-lt"/>
                <a:cs typeface="+mn-lt"/>
              </a:rPr>
              <a:t> Ex </a:t>
            </a:r>
            <a:r>
              <a:rPr lang="pt-PT" sz="1400" err="1">
                <a:solidFill>
                  <a:schemeClr val="tx1"/>
                </a:solidFill>
                <a:ea typeface="+mn-lt"/>
                <a:cs typeface="+mn-lt"/>
              </a:rPr>
              <a:t>Student</a:t>
            </a:r>
            <a:r>
              <a:rPr lang="pt-PT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pt-PT" sz="1400" err="1">
                <a:solidFill>
                  <a:schemeClr val="tx1"/>
                </a:solidFill>
                <a:ea typeface="+mn-lt"/>
                <a:cs typeface="+mn-lt"/>
              </a:rPr>
              <a:t>of</a:t>
            </a:r>
            <a:r>
              <a:rPr lang="pt-PT" sz="1400">
                <a:solidFill>
                  <a:schemeClr val="tx1"/>
                </a:solidFill>
                <a:ea typeface="+mn-lt"/>
                <a:cs typeface="+mn-lt"/>
              </a:rPr>
              <a:t> Yale </a:t>
            </a:r>
            <a:r>
              <a:rPr lang="pt-PT" sz="1400" err="1">
                <a:solidFill>
                  <a:schemeClr val="tx1"/>
                </a:solidFill>
                <a:ea typeface="+mn-lt"/>
                <a:cs typeface="+mn-lt"/>
              </a:rPr>
              <a:t>School</a:t>
            </a:r>
            <a:r>
              <a:rPr lang="pt-PT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pt-PT" sz="1400" err="1">
                <a:solidFill>
                  <a:schemeClr val="tx1"/>
                </a:solidFill>
                <a:ea typeface="+mn-lt"/>
                <a:cs typeface="+mn-lt"/>
              </a:rPr>
              <a:t>of</a:t>
            </a:r>
            <a:r>
              <a:rPr lang="pt-PT" sz="140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pt-PT" sz="1400" err="1">
                <a:solidFill>
                  <a:schemeClr val="tx1"/>
                </a:solidFill>
                <a:ea typeface="+mn-lt"/>
                <a:cs typeface="+mn-lt"/>
              </a:rPr>
              <a:t>Art</a:t>
            </a:r>
            <a:endParaRPr lang="pt-PT" err="1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4A5B5BD-0643-D026-611A-49DFA16C87D5}"/>
              </a:ext>
            </a:extLst>
          </p:cNvPr>
          <p:cNvSpPr/>
          <p:nvPr/>
        </p:nvSpPr>
        <p:spPr>
          <a:xfrm>
            <a:off x="663222" y="3847133"/>
            <a:ext cx="3330222" cy="1148569"/>
          </a:xfrm>
          <a:prstGeom prst="roundRect">
            <a:avLst/>
          </a:prstGeom>
          <a:solidFill>
            <a:srgbClr val="C8D9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PT" b="1">
                <a:solidFill>
                  <a:schemeClr val="tx1"/>
                </a:solidFill>
              </a:rPr>
              <a:t>03.Issue</a:t>
            </a:r>
          </a:p>
          <a:p>
            <a:r>
              <a:rPr lang="pt-PT" sz="1400" err="1">
                <a:solidFill>
                  <a:schemeClr val="tx1"/>
                </a:solidFill>
              </a:rPr>
              <a:t>While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trying</a:t>
            </a:r>
            <a:r>
              <a:rPr lang="pt-PT" sz="1400">
                <a:solidFill>
                  <a:schemeClr val="tx1"/>
                </a:solidFill>
              </a:rPr>
              <a:t> to use </a:t>
            </a:r>
            <a:r>
              <a:rPr lang="pt-PT" sz="1400" err="1">
                <a:solidFill>
                  <a:schemeClr val="tx1"/>
                </a:solidFill>
              </a:rPr>
              <a:t>the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filter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button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the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user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notices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that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there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is</a:t>
            </a:r>
            <a:r>
              <a:rPr lang="pt-PT" sz="1400">
                <a:solidFill>
                  <a:schemeClr val="tx1"/>
                </a:solidFill>
              </a:rPr>
              <a:t> no </a:t>
            </a:r>
            <a:r>
              <a:rPr lang="pt-PT" sz="1400" err="1">
                <a:solidFill>
                  <a:schemeClr val="tx1"/>
                </a:solidFill>
              </a:rPr>
              <a:t>filter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button</a:t>
            </a:r>
            <a:r>
              <a:rPr lang="pt-PT" sz="1400">
                <a:solidFill>
                  <a:schemeClr val="tx1"/>
                </a:solidFill>
              </a:rPr>
              <a:t> in </a:t>
            </a:r>
            <a:r>
              <a:rPr lang="pt-PT" sz="1400" err="1">
                <a:solidFill>
                  <a:schemeClr val="tx1"/>
                </a:solidFill>
              </a:rPr>
              <a:t>the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begginning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of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the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news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page</a:t>
            </a:r>
            <a:endParaRPr lang="pt-PT" sz="1400" b="1" err="1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07FE6FDA-4F9C-D188-732F-ECBAFCAE0B4D}"/>
              </a:ext>
            </a:extLst>
          </p:cNvPr>
          <p:cNvSpPr/>
          <p:nvPr/>
        </p:nvSpPr>
        <p:spPr>
          <a:xfrm>
            <a:off x="663222" y="5565719"/>
            <a:ext cx="3330221" cy="867833"/>
          </a:xfrm>
          <a:prstGeom prst="roundRect">
            <a:avLst/>
          </a:prstGeom>
          <a:solidFill>
            <a:srgbClr val="C8D9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PT" b="1">
                <a:solidFill>
                  <a:schemeClr val="tx1"/>
                </a:solidFill>
              </a:rPr>
              <a:t>04.Question</a:t>
            </a:r>
          </a:p>
          <a:p>
            <a:r>
              <a:rPr lang="pt-PT" sz="1400">
                <a:solidFill>
                  <a:schemeClr val="tx1"/>
                </a:solidFill>
              </a:rPr>
              <a:t>Does </a:t>
            </a:r>
            <a:r>
              <a:rPr lang="pt-PT" sz="1400" err="1">
                <a:solidFill>
                  <a:schemeClr val="tx1"/>
                </a:solidFill>
              </a:rPr>
              <a:t>the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user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know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that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he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has</a:t>
            </a:r>
            <a:r>
              <a:rPr lang="pt-PT" sz="1400">
                <a:solidFill>
                  <a:schemeClr val="tx1"/>
                </a:solidFill>
              </a:rPr>
              <a:t> to </a:t>
            </a:r>
            <a:r>
              <a:rPr lang="pt-PT" sz="1400" err="1">
                <a:solidFill>
                  <a:schemeClr val="tx1"/>
                </a:solidFill>
              </a:rPr>
              <a:t>scrool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down</a:t>
            </a:r>
            <a:r>
              <a:rPr lang="pt-PT" sz="1400">
                <a:solidFill>
                  <a:schemeClr val="tx1"/>
                </a:solidFill>
              </a:rPr>
              <a:t> to </a:t>
            </a:r>
            <a:r>
              <a:rPr lang="pt-PT" sz="1400" err="1">
                <a:solidFill>
                  <a:schemeClr val="tx1"/>
                </a:solidFill>
              </a:rPr>
              <a:t>find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the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filter</a:t>
            </a:r>
            <a:r>
              <a:rPr lang="pt-PT" sz="1400">
                <a:solidFill>
                  <a:schemeClr val="tx1"/>
                </a:solidFill>
              </a:rPr>
              <a:t> </a:t>
            </a:r>
            <a:r>
              <a:rPr lang="pt-PT" sz="1400" err="1">
                <a:solidFill>
                  <a:schemeClr val="tx1"/>
                </a:solidFill>
              </a:rPr>
              <a:t>button</a:t>
            </a:r>
            <a:r>
              <a:rPr lang="pt-PT" sz="1400">
                <a:solidFill>
                  <a:schemeClr val="tx1"/>
                </a:solidFill>
              </a:rPr>
              <a:t>?</a:t>
            </a:r>
            <a:endParaRPr lang="pt-PT" err="1">
              <a:solidFill>
                <a:schemeClr val="tx1"/>
              </a:solidFill>
            </a:endParaRPr>
          </a:p>
        </p:txBody>
      </p:sp>
      <p:pic>
        <p:nvPicPr>
          <p:cNvPr id="6" name="Imagem 5" descr="Uma imagem com texto, captura de ecrã, Tipo de letra, design&#10;&#10;Descrição gerada automaticamente">
            <a:extLst>
              <a:ext uri="{FF2B5EF4-FFF2-40B4-BE49-F238E27FC236}">
                <a16:creationId xmlns:a16="http://schemas.microsoft.com/office/drawing/2014/main" id="{8897317E-B592-2EF9-82B9-A9C3A1701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517" y="928334"/>
            <a:ext cx="3923243" cy="2313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m 1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0AD96815-1D5B-ADC9-C2F0-32048C7AE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670" y="3606800"/>
            <a:ext cx="4850161" cy="277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299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A person pointing at a sign&#10;&#10;Description automatically generated">
            <a:extLst>
              <a:ext uri="{FF2B5EF4-FFF2-40B4-BE49-F238E27FC236}">
                <a16:creationId xmlns:a16="http://schemas.microsoft.com/office/drawing/2014/main" id="{677CAA2D-255C-69BC-17E9-749B6663B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" b="2309"/>
          <a:stretch/>
        </p:blipFill>
        <p:spPr>
          <a:xfrm>
            <a:off x="104080" y="861396"/>
            <a:ext cx="4382377" cy="435168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57F9A51-0128-5FFF-B601-ACA5A3CDB3CA}"/>
              </a:ext>
            </a:extLst>
          </p:cNvPr>
          <p:cNvSpPr txBox="1"/>
          <p:nvPr/>
        </p:nvSpPr>
        <p:spPr>
          <a:xfrm>
            <a:off x="6562378" y="1841965"/>
            <a:ext cx="374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j-lt"/>
              </a:rPr>
              <a:t>Table of contents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DDC4E50-6036-F7AF-AF62-1A7C1CB8B566}"/>
              </a:ext>
            </a:extLst>
          </p:cNvPr>
          <p:cNvSpPr txBox="1"/>
          <p:nvPr/>
        </p:nvSpPr>
        <p:spPr>
          <a:xfrm>
            <a:off x="5196218" y="3174297"/>
            <a:ext cx="463138" cy="450005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1EEEDF2-E370-7642-1DCD-B9BD841A807B}"/>
              </a:ext>
            </a:extLst>
          </p:cNvPr>
          <p:cNvSpPr txBox="1"/>
          <p:nvPr/>
        </p:nvSpPr>
        <p:spPr>
          <a:xfrm>
            <a:off x="5052247" y="3214634"/>
            <a:ext cx="209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01.  Introduction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B975874-1ECD-2866-9FD2-D71B7E195B43}"/>
              </a:ext>
            </a:extLst>
          </p:cNvPr>
          <p:cNvSpPr txBox="1"/>
          <p:nvPr/>
        </p:nvSpPr>
        <p:spPr>
          <a:xfrm>
            <a:off x="5196218" y="4578515"/>
            <a:ext cx="463138" cy="450005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AC911F5-8E22-212F-5333-2578CC6B1273}"/>
              </a:ext>
            </a:extLst>
          </p:cNvPr>
          <p:cNvSpPr txBox="1"/>
          <p:nvPr/>
        </p:nvSpPr>
        <p:spPr>
          <a:xfrm>
            <a:off x="4885874" y="4643081"/>
            <a:ext cx="321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03.  Heuristic Evaluation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4DF1583-E559-0600-870E-8643AD5D6A68}"/>
              </a:ext>
            </a:extLst>
          </p:cNvPr>
          <p:cNvSpPr txBox="1"/>
          <p:nvPr/>
        </p:nvSpPr>
        <p:spPr>
          <a:xfrm>
            <a:off x="8399686" y="3176688"/>
            <a:ext cx="463138" cy="450005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F8D654-DCE2-C40A-944B-CB918BECD8DA}"/>
              </a:ext>
            </a:extLst>
          </p:cNvPr>
          <p:cNvSpPr txBox="1"/>
          <p:nvPr/>
        </p:nvSpPr>
        <p:spPr>
          <a:xfrm>
            <a:off x="8103207" y="3215734"/>
            <a:ext cx="321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04.  Our Severity Ratings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18C910-5C8C-F4B7-4A8F-705C2F871736}"/>
              </a:ext>
            </a:extLst>
          </p:cNvPr>
          <p:cNvSpPr txBox="1"/>
          <p:nvPr/>
        </p:nvSpPr>
        <p:spPr>
          <a:xfrm>
            <a:off x="8407587" y="3877931"/>
            <a:ext cx="463138" cy="450005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FE43DD5-9DF3-7D73-86C2-36BBD35BC818}"/>
              </a:ext>
            </a:extLst>
          </p:cNvPr>
          <p:cNvSpPr txBox="1"/>
          <p:nvPr/>
        </p:nvSpPr>
        <p:spPr>
          <a:xfrm>
            <a:off x="8222139" y="3921362"/>
            <a:ext cx="321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05.  Cognitive Walkthrough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4F604F0-CBDD-211D-03D6-CF608A2321C1}"/>
              </a:ext>
            </a:extLst>
          </p:cNvPr>
          <p:cNvSpPr txBox="1"/>
          <p:nvPr/>
        </p:nvSpPr>
        <p:spPr>
          <a:xfrm>
            <a:off x="5196218" y="3876406"/>
            <a:ext cx="463138" cy="450005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0C60834-65B1-E9F9-1D00-D02FDE7CF967}"/>
              </a:ext>
            </a:extLst>
          </p:cNvPr>
          <p:cNvSpPr txBox="1"/>
          <p:nvPr/>
        </p:nvSpPr>
        <p:spPr>
          <a:xfrm>
            <a:off x="5196218" y="3940972"/>
            <a:ext cx="256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02.  Evaluation Methods</a:t>
            </a:r>
          </a:p>
        </p:txBody>
      </p:sp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E703B1CC-5FBC-607B-874D-BCCB5FA2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2032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17A8AAA3-D9F6-4250-8F3D-3EF603EF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400C5776-6710-4578-81A6-75E383CAD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6F20FC1-76E0-42F0-95A5-2DCE9876E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F7B1B36-5CE8-E687-E7E0-8B2D46A05EB9}"/>
              </a:ext>
            </a:extLst>
          </p:cNvPr>
          <p:cNvSpPr txBox="1"/>
          <p:nvPr/>
        </p:nvSpPr>
        <p:spPr>
          <a:xfrm>
            <a:off x="828324" y="1888615"/>
            <a:ext cx="1302553" cy="1177306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9D1C3-C8AF-52C0-2C53-C5DB049BE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2139427"/>
            <a:ext cx="9790207" cy="675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/>
              <a:t>01.   Introduction</a:t>
            </a:r>
          </a:p>
        </p:txBody>
      </p:sp>
      <p:pic>
        <p:nvPicPr>
          <p:cNvPr id="6" name="Picture 5" descr="A magnifying glass over a computer&#10;&#10;Description automatically generated">
            <a:extLst>
              <a:ext uri="{FF2B5EF4-FFF2-40B4-BE49-F238E27FC236}">
                <a16:creationId xmlns:a16="http://schemas.microsoft.com/office/drawing/2014/main" id="{627D5347-CECD-B5B1-151A-3092C24B6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" b="1404"/>
          <a:stretch/>
        </p:blipFill>
        <p:spPr>
          <a:xfrm>
            <a:off x="5323367" y="1955366"/>
            <a:ext cx="5967830" cy="3929210"/>
          </a:xfrm>
          <a:prstGeom prst="rect">
            <a:avLst/>
          </a:prstGeom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6CF23DB0-3D35-CD9D-A514-166B18A6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39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8B0FC-8ED3-2DB3-DD08-BCFCC47DF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683" y="2818195"/>
            <a:ext cx="5260116" cy="37324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Founded in 1869 in the USA</a:t>
            </a:r>
            <a:endParaRPr lang="pt-PT"/>
          </a:p>
          <a:p>
            <a:r>
              <a:rPr lang="en-US"/>
              <a:t>It is an ongoing collaborative experience, where all members of the SOA can add and edit the information on the website</a:t>
            </a:r>
          </a:p>
          <a:p>
            <a:r>
              <a:rPr lang="en-US"/>
              <a:t>Majority used by students and teachers, but can be accessed by everyone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08DE1-72A7-176D-FE91-E1DC96E8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35" y="1716940"/>
            <a:ext cx="6562526" cy="474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727C6-2E95-CFB9-7A2D-FD01913A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51" y="1614979"/>
            <a:ext cx="6907820" cy="1035132"/>
          </a:xfrm>
        </p:spPr>
        <p:txBody>
          <a:bodyPr>
            <a:normAutofit/>
          </a:bodyPr>
          <a:lstStyle/>
          <a:p>
            <a:r>
              <a:rPr lang="en-US" sz="4400" i="0">
                <a:effectLst/>
                <a:latin typeface="+mj-lt"/>
                <a:ea typeface="+mj-ea"/>
                <a:cs typeface="+mj-cs"/>
              </a:rPr>
              <a:t>Yale School of Art’s Website</a:t>
            </a:r>
            <a:endParaRPr lang="en-U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1EBA83D-0081-3785-C688-9CEC37C9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4</a:t>
            </a:fld>
            <a:endParaRPr lang="pt-PT"/>
          </a:p>
        </p:txBody>
      </p:sp>
      <p:pic>
        <p:nvPicPr>
          <p:cNvPr id="6" name="Imagem 5" descr="Uma imagem com texto, ar livre, edifício, sinalizar&#10;&#10;Descrição gerada automaticamente">
            <a:extLst>
              <a:ext uri="{FF2B5EF4-FFF2-40B4-BE49-F238E27FC236}">
                <a16:creationId xmlns:a16="http://schemas.microsoft.com/office/drawing/2014/main" id="{1E4667BB-3E58-02B5-088C-87BAEE9A6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853" y="2998449"/>
            <a:ext cx="5087471" cy="3393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1C822-821F-E029-9F19-07B695053F91}"/>
              </a:ext>
            </a:extLst>
          </p:cNvPr>
          <p:cNvSpPr txBox="1"/>
          <p:nvPr/>
        </p:nvSpPr>
        <p:spPr>
          <a:xfrm>
            <a:off x="760817" y="2998449"/>
            <a:ext cx="96061" cy="121920"/>
          </a:xfrm>
          <a:prstGeom prst="rect">
            <a:avLst/>
          </a:prstGeom>
          <a:solidFill>
            <a:srgbClr val="91B3FA">
              <a:alpha val="66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2FC37-6787-F5E3-3A60-E91E494A6190}"/>
              </a:ext>
            </a:extLst>
          </p:cNvPr>
          <p:cNvSpPr txBox="1"/>
          <p:nvPr/>
        </p:nvSpPr>
        <p:spPr>
          <a:xfrm>
            <a:off x="760817" y="3484880"/>
            <a:ext cx="96061" cy="121920"/>
          </a:xfrm>
          <a:prstGeom prst="rect">
            <a:avLst/>
          </a:prstGeom>
          <a:solidFill>
            <a:srgbClr val="91B3FA">
              <a:alpha val="66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9BB154-3F5F-FF27-6037-44A336DDF0A4}"/>
              </a:ext>
            </a:extLst>
          </p:cNvPr>
          <p:cNvSpPr txBox="1"/>
          <p:nvPr/>
        </p:nvSpPr>
        <p:spPr>
          <a:xfrm>
            <a:off x="759634" y="4695265"/>
            <a:ext cx="96061" cy="121920"/>
          </a:xfrm>
          <a:prstGeom prst="rect">
            <a:avLst/>
          </a:prstGeom>
          <a:solidFill>
            <a:srgbClr val="91B3FA">
              <a:alpha val="66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4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F63197-0683-7B84-9F87-52FC0542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F793FF1C-4CB6-F735-EEFC-2698ADEEE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372E5921-1081-E6A1-D37E-9F1C8BC52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1BB8B06-5C1C-EFC8-6A7D-B86F54F5A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87E2223-AA5C-476B-9916-9A1D2A90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6D1FE399-9FB7-6559-B55B-B068125AD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91543A76-4040-9475-B7D5-3C8F55C64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054D91B-199F-48E8-753B-47B5B7DD4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A005C9-0ED7-86FB-888D-F181777BB305}"/>
              </a:ext>
            </a:extLst>
          </p:cNvPr>
          <p:cNvSpPr txBox="1"/>
          <p:nvPr/>
        </p:nvSpPr>
        <p:spPr>
          <a:xfrm>
            <a:off x="828324" y="1888615"/>
            <a:ext cx="1302553" cy="1177306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5E4FA-81D3-CECD-5B18-D057E3C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2139427"/>
            <a:ext cx="9790207" cy="675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/>
              <a:t>02.   </a:t>
            </a:r>
            <a:r>
              <a:rPr lang="en-US" sz="4800" i="0">
                <a:effectLst/>
                <a:latin typeface="+mj-lt"/>
                <a:ea typeface="+mj-ea"/>
                <a:cs typeface="+mj-cs"/>
              </a:rPr>
              <a:t>Evaluation Methods</a:t>
            </a:r>
            <a:endParaRPr lang="en-US" sz="4800"/>
          </a:p>
        </p:txBody>
      </p:sp>
      <p:pic>
        <p:nvPicPr>
          <p:cNvPr id="1028" name="Picture 4" descr="Technical support, programming and coding">
            <a:extLst>
              <a:ext uri="{FF2B5EF4-FFF2-40B4-BE49-F238E27FC236}">
                <a16:creationId xmlns:a16="http://schemas.microsoft.com/office/drawing/2014/main" id="{8BA2DE51-3388-2A09-8631-AE5EC8C42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r="1235" b="1852"/>
          <a:stretch/>
        </p:blipFill>
        <p:spPr bwMode="auto">
          <a:xfrm>
            <a:off x="5574926" y="2855682"/>
            <a:ext cx="5374844" cy="355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3043D8FB-9480-E991-C67D-7F6E2199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481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C458E5-9842-E154-0095-07FB1469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0" y="1713093"/>
            <a:ext cx="10119216" cy="4000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5011DE8-1219-7013-FF29-AD63AD971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60" y="1595511"/>
            <a:ext cx="10979972" cy="1035132"/>
          </a:xfrm>
        </p:spPr>
        <p:txBody>
          <a:bodyPr>
            <a:noAutofit/>
          </a:bodyPr>
          <a:lstStyle/>
          <a:p>
            <a:r>
              <a:rPr lang="en-US" sz="3200" b="0" i="0">
                <a:solidFill>
                  <a:srgbClr val="000000"/>
                </a:solidFill>
                <a:effectLst/>
                <a:latin typeface="Bierstadt"/>
              </a:rPr>
              <a:t>Jakob Nielsen's 10 general principles for interaction design</a:t>
            </a:r>
            <a:endParaRPr lang="en-US" sz="3200">
              <a:latin typeface="Bierstadt"/>
            </a:endParaRPr>
          </a:p>
        </p:txBody>
      </p:sp>
      <p:pic>
        <p:nvPicPr>
          <p:cNvPr id="13" name="Marcador de Posição de Conteúdo 12" descr="Uma imagem com texto, captura de ecrã, diagrama, Tipo de letra&#10;&#10;Descrição gerada automaticamente">
            <a:extLst>
              <a:ext uri="{FF2B5EF4-FFF2-40B4-BE49-F238E27FC236}">
                <a16:creationId xmlns:a16="http://schemas.microsoft.com/office/drawing/2014/main" id="{0965ABD0-CBC5-AA60-6D02-950AFCD0A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140"/>
          <a:stretch/>
        </p:blipFill>
        <p:spPr>
          <a:xfrm>
            <a:off x="1878692" y="2634230"/>
            <a:ext cx="8439693" cy="3783956"/>
          </a:xfrm>
        </p:spPr>
      </p:pic>
      <p:sp>
        <p:nvSpPr>
          <p:cNvPr id="14" name="Marcador de Posição do Número do Diapositivo 13">
            <a:extLst>
              <a:ext uri="{FF2B5EF4-FFF2-40B4-BE49-F238E27FC236}">
                <a16:creationId xmlns:a16="http://schemas.microsoft.com/office/drawing/2014/main" id="{1EA46A1C-9B6F-EE3C-EEF2-90485D3D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0850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BF2FE-A15A-2AB0-25E4-BF379AA52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DF29B9-8C4E-72E8-75EF-C9262F4D4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831" b="-26316"/>
          <a:stretch/>
        </p:blipFill>
        <p:spPr>
          <a:xfrm>
            <a:off x="776654" y="1766829"/>
            <a:ext cx="3532323" cy="535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62C50E-E9DB-F4AC-D649-A48D8E32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35" y="1573226"/>
            <a:ext cx="6907820" cy="1035132"/>
          </a:xfrm>
        </p:spPr>
        <p:txBody>
          <a:bodyPr>
            <a:normAutofit/>
          </a:bodyPr>
          <a:lstStyle/>
          <a:p>
            <a:r>
              <a:rPr lang="en-US" sz="4400" i="0">
                <a:effectLst/>
                <a:latin typeface="+mj-lt"/>
                <a:ea typeface="+mj-ea"/>
                <a:cs typeface="+mj-cs"/>
              </a:rPr>
              <a:t>Severity Scale</a:t>
            </a:r>
            <a:endParaRPr lang="en-US"/>
          </a:p>
        </p:txBody>
      </p:sp>
      <p:graphicFrame>
        <p:nvGraphicFramePr>
          <p:cNvPr id="10" name="Marcador de Posição de Conteúdo 9">
            <a:extLst>
              <a:ext uri="{FF2B5EF4-FFF2-40B4-BE49-F238E27FC236}">
                <a16:creationId xmlns:a16="http://schemas.microsoft.com/office/drawing/2014/main" id="{DEFA1255-CEA8-D916-FED1-AA02BD30C0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072914"/>
              </p:ext>
            </p:extLst>
          </p:nvPr>
        </p:nvGraphicFramePr>
        <p:xfrm>
          <a:off x="835068" y="2989632"/>
          <a:ext cx="1038066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60220">
                  <a:extLst>
                    <a:ext uri="{9D8B030D-6E8A-4147-A177-3AD203B41FA5}">
                      <a16:colId xmlns:a16="http://schemas.microsoft.com/office/drawing/2014/main" val="1397603981"/>
                    </a:ext>
                  </a:extLst>
                </a:gridCol>
                <a:gridCol w="3460220">
                  <a:extLst>
                    <a:ext uri="{9D8B030D-6E8A-4147-A177-3AD203B41FA5}">
                      <a16:colId xmlns:a16="http://schemas.microsoft.com/office/drawing/2014/main" val="2402661646"/>
                    </a:ext>
                  </a:extLst>
                </a:gridCol>
                <a:gridCol w="3460220">
                  <a:extLst>
                    <a:ext uri="{9D8B030D-6E8A-4147-A177-3AD203B41FA5}">
                      <a16:colId xmlns:a16="http://schemas.microsoft.com/office/drawing/2014/main" val="22537309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b="1" err="1"/>
                        <a:t>Level</a:t>
                      </a:r>
                      <a:r>
                        <a:rPr lang="pt-PT" b="1"/>
                        <a:t> </a:t>
                      </a:r>
                      <a:r>
                        <a:rPr lang="pt-PT" b="1" err="1"/>
                        <a:t>of</a:t>
                      </a:r>
                      <a:r>
                        <a:rPr lang="pt-PT" b="1"/>
                        <a:t> </a:t>
                      </a:r>
                      <a:r>
                        <a:rPr lang="pt-PT" b="1" err="1"/>
                        <a:t>Severity</a:t>
                      </a:r>
                    </a:p>
                  </a:txBody>
                  <a:tcPr>
                    <a:solidFill>
                      <a:srgbClr val="91B3FA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 err="1"/>
                        <a:t>Classification</a:t>
                      </a:r>
                    </a:p>
                  </a:txBody>
                  <a:tcPr>
                    <a:solidFill>
                      <a:srgbClr val="91B3FA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/>
                        <a:t>Color </a:t>
                      </a:r>
                      <a:r>
                        <a:rPr lang="pt-PT" b="1" err="1"/>
                        <a:t>Association</a:t>
                      </a:r>
                    </a:p>
                  </a:txBody>
                  <a:tcPr>
                    <a:solidFill>
                      <a:srgbClr val="91B3FA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961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err="1"/>
                        <a:t>Level</a:t>
                      </a:r>
                      <a:r>
                        <a:rPr lang="pt-PT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err="1"/>
                        <a:t>Cosmetic</a:t>
                      </a:r>
                      <a:r>
                        <a:rPr lang="pt-PT"/>
                        <a:t> </a:t>
                      </a:r>
                      <a:r>
                        <a:rPr lang="pt-PT" err="1"/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67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err="1"/>
                        <a:t>Level</a:t>
                      </a:r>
                      <a:r>
                        <a:rPr lang="pt-PT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err="1"/>
                        <a:t>Minor</a:t>
                      </a:r>
                      <a:r>
                        <a:rPr lang="pt-PT"/>
                        <a:t> </a:t>
                      </a:r>
                      <a:r>
                        <a:rPr lang="pt-PT" err="1"/>
                        <a:t>Usability</a:t>
                      </a:r>
                      <a:r>
                        <a:rPr lang="pt-PT"/>
                        <a:t> </a:t>
                      </a:r>
                      <a:r>
                        <a:rPr lang="pt-PT" err="1"/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21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err="1"/>
                        <a:t>Level</a:t>
                      </a:r>
                      <a:r>
                        <a:rPr lang="pt-PT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/>
                        <a:t>Major </a:t>
                      </a:r>
                      <a:r>
                        <a:rPr lang="pt-PT" err="1"/>
                        <a:t>Usability</a:t>
                      </a:r>
                      <a:r>
                        <a:rPr lang="pt-PT"/>
                        <a:t> </a:t>
                      </a:r>
                      <a:r>
                        <a:rPr lang="pt-PT" err="1"/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954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err="1"/>
                        <a:t>Level</a:t>
                      </a:r>
                      <a:r>
                        <a:rPr lang="pt-PT"/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err="1"/>
                        <a:t>Usability</a:t>
                      </a:r>
                      <a:r>
                        <a:rPr lang="pt-PT"/>
                        <a:t> </a:t>
                      </a:r>
                      <a:r>
                        <a:rPr lang="pt-PT" err="1"/>
                        <a:t>Catastrophe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solidFill>
                      <a:srgbClr val="C02E00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428977"/>
                  </a:ext>
                </a:extLst>
              </a:tr>
            </a:tbl>
          </a:graphicData>
        </a:graphic>
      </p:graphicFrame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F3FDEA4C-4C64-FD81-34A8-53AED366B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506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875CD-6964-47A5-74ED-9E772BE44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9D8573EF-0D97-1774-ED0A-B976AFE9D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D357CD0C-1040-3F90-AE76-700B02CCD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97FB106-9D49-219C-3BB3-034C6092B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95B748C-E51C-1C12-349E-45E77D899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C1156F28-CEB0-68D5-745B-DC6A1BC69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A470647E-0858-6399-271F-DA751E175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64FFE5F-1DEF-3186-90C6-602813BF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602242B-DCA7-E644-0252-5520F3DA15F4}"/>
              </a:ext>
            </a:extLst>
          </p:cNvPr>
          <p:cNvSpPr txBox="1"/>
          <p:nvPr/>
        </p:nvSpPr>
        <p:spPr>
          <a:xfrm>
            <a:off x="828324" y="1888615"/>
            <a:ext cx="1302553" cy="1177306"/>
          </a:xfrm>
          <a:prstGeom prst="rect">
            <a:avLst/>
          </a:prstGeom>
          <a:solidFill>
            <a:srgbClr val="91B3FA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282CC-E96A-7DC9-1913-5F59C3B8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2139427"/>
            <a:ext cx="9790207" cy="675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/>
              <a:t>03.   </a:t>
            </a:r>
            <a:r>
              <a:rPr lang="en-US" sz="4800" i="0">
                <a:effectLst/>
                <a:latin typeface="+mj-lt"/>
                <a:ea typeface="+mj-ea"/>
                <a:cs typeface="+mj-cs"/>
              </a:rPr>
              <a:t>Heuristic Evaluation</a:t>
            </a:r>
            <a:endParaRPr lang="en-US" sz="4800"/>
          </a:p>
        </p:txBody>
      </p:sp>
      <p:pic>
        <p:nvPicPr>
          <p:cNvPr id="5" name="Picture 4" descr="A person standing next to a large screen&#10;&#10;Description automatically generated">
            <a:extLst>
              <a:ext uri="{FF2B5EF4-FFF2-40B4-BE49-F238E27FC236}">
                <a16:creationId xmlns:a16="http://schemas.microsoft.com/office/drawing/2014/main" id="{B21F3941-027C-04E9-9989-29B599BE0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"/>
          <a:stretch/>
        </p:blipFill>
        <p:spPr>
          <a:xfrm>
            <a:off x="5942793" y="3065920"/>
            <a:ext cx="5039716" cy="3397141"/>
          </a:xfrm>
          <a:prstGeom prst="rect">
            <a:avLst/>
          </a:prstGeom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DD456640-4736-BEE8-2A3A-E12B2A9D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378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8AEFD2-17B7-63BB-DA37-2CDA7EE70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DD954B47-D5AF-4882-0242-56FF916D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90289ABF-C72D-5381-5FA0-F4C10E474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EAB23A5-4333-A12E-F86F-A8108DF02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BBADBC1-42D5-6838-C832-CBECF5B02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9" name="Slide Background">
            <a:extLst>
              <a:ext uri="{FF2B5EF4-FFF2-40B4-BE49-F238E27FC236}">
                <a16:creationId xmlns:a16="http://schemas.microsoft.com/office/drawing/2014/main" id="{33AB81E3-1112-4774-241D-1DFAB1AFD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D5CBF37B-E5EE-2E67-71B4-BA5B899C8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635000" dist="3175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101353A-7826-A9ED-19FB-1D3BB7BD7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A8677C-7C92-2595-F20D-1BF89A9DB3B1}"/>
              </a:ext>
            </a:extLst>
          </p:cNvPr>
          <p:cNvSpPr txBox="1"/>
          <p:nvPr/>
        </p:nvSpPr>
        <p:spPr>
          <a:xfrm>
            <a:off x="868867" y="963000"/>
            <a:ext cx="3880342" cy="4932000"/>
          </a:xfrm>
          <a:prstGeom prst="rect">
            <a:avLst/>
          </a:prstGeom>
          <a:solidFill>
            <a:srgbClr val="91B3FA">
              <a:alpha val="31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43A0E-F981-6161-2ABA-46732C94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690" y="963000"/>
            <a:ext cx="5105015" cy="6756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/>
              <a:t>03. User Control and Freedom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50662-4189-31E1-689E-6A11F39A77CC}"/>
              </a:ext>
            </a:extLst>
          </p:cNvPr>
          <p:cNvSpPr txBox="1"/>
          <p:nvPr/>
        </p:nvSpPr>
        <p:spPr>
          <a:xfrm>
            <a:off x="1110139" y="1986128"/>
            <a:ext cx="339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Issue: </a:t>
            </a:r>
            <a:r>
              <a:rPr lang="en-US" sz="1600"/>
              <a:t>No return button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20B97-8C21-CCB7-4EAF-614122ADF2EE}"/>
              </a:ext>
            </a:extLst>
          </p:cNvPr>
          <p:cNvSpPr txBox="1"/>
          <p:nvPr/>
        </p:nvSpPr>
        <p:spPr>
          <a:xfrm>
            <a:off x="1123571" y="265229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Agreed Severity:  </a:t>
            </a:r>
            <a:r>
              <a:rPr lang="en-US" sz="1600"/>
              <a:t>2   (1 vote)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2258D-932A-3074-CB16-DE3253FDF21E}"/>
              </a:ext>
            </a:extLst>
          </p:cNvPr>
          <p:cNvSpPr txBox="1"/>
          <p:nvPr/>
        </p:nvSpPr>
        <p:spPr>
          <a:xfrm>
            <a:off x="1123571" y="3283647"/>
            <a:ext cx="33843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Description: </a:t>
            </a:r>
            <a:r>
              <a:rPr lang="en-US" sz="1600"/>
              <a:t>No way to return to the website after  trying to subscribe to the newsletter</a:t>
            </a:r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A14DA88-010C-27B7-BCC6-582E57EE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9</a:t>
            </a:fld>
            <a:endParaRPr lang="pt-PT"/>
          </a:p>
        </p:txBody>
      </p:sp>
      <p:pic>
        <p:nvPicPr>
          <p:cNvPr id="10" name="Picture 9" descr="A yellow chair with green and yellow text&#10;&#10;Description automatically generated">
            <a:extLst>
              <a:ext uri="{FF2B5EF4-FFF2-40B4-BE49-F238E27FC236}">
                <a16:creationId xmlns:a16="http://schemas.microsoft.com/office/drawing/2014/main" id="{B64AB8DF-AF04-FAD2-F066-87D0EC012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465" y="1823654"/>
            <a:ext cx="6161689" cy="34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12178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Custom 148">
      <a:dk1>
        <a:srgbClr val="262626"/>
      </a:dk1>
      <a:lt1>
        <a:sysClr val="window" lastClr="FFFFFF"/>
      </a:lt1>
      <a:dk2>
        <a:srgbClr val="2F333D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2E179C6-FF94-4466-BEC1-F3493010AE47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537</Words>
  <Application>Microsoft Office PowerPoint</Application>
  <PresentationFormat>Widescreen</PresentationFormat>
  <Paragraphs>117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Bierstadt</vt:lpstr>
      <vt:lpstr>BevelVTI</vt:lpstr>
      <vt:lpstr>PowerPoint Presentation</vt:lpstr>
      <vt:lpstr>PowerPoint Presentation</vt:lpstr>
      <vt:lpstr>01.   Introduction</vt:lpstr>
      <vt:lpstr>Yale School of Art’s Website</vt:lpstr>
      <vt:lpstr>02.   Evaluation Methods</vt:lpstr>
      <vt:lpstr>Jakob Nielsen's 10 general principles for interaction design</vt:lpstr>
      <vt:lpstr>Severity Scale</vt:lpstr>
      <vt:lpstr>03.   Heuristic Evaluation</vt:lpstr>
      <vt:lpstr>03. User Control and Freedom</vt:lpstr>
      <vt:lpstr>04. Consistency and Standards</vt:lpstr>
      <vt:lpstr>05. Error Prevention</vt:lpstr>
      <vt:lpstr>08. Aesthetic and Minimalist Design</vt:lpstr>
      <vt:lpstr>10. Help and Documentation</vt:lpstr>
      <vt:lpstr>04.   Our Severity Ratings</vt:lpstr>
      <vt:lpstr>PowerPoint Presentation</vt:lpstr>
      <vt:lpstr>05.   Cognitive Walkthrough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Loureiro</dc:creator>
  <cp:lastModifiedBy>Ana Loureiro</cp:lastModifiedBy>
  <cp:revision>24</cp:revision>
  <dcterms:created xsi:type="dcterms:W3CDTF">2024-02-27T12:37:17Z</dcterms:created>
  <dcterms:modified xsi:type="dcterms:W3CDTF">2024-02-28T22:54:03Z</dcterms:modified>
</cp:coreProperties>
</file>